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6" r:id="rId6"/>
    <p:sldMasterId id="2147484296" r:id="rId7"/>
    <p:sldMasterId id="2147484309" r:id="rId8"/>
    <p:sldMasterId id="2147484322" r:id="rId9"/>
  </p:sldMasterIdLst>
  <p:notesMasterIdLst>
    <p:notesMasterId r:id="rId30"/>
  </p:notesMasterIdLst>
  <p:handoutMasterIdLst>
    <p:handoutMasterId r:id="rId31"/>
  </p:handoutMasterIdLst>
  <p:sldIdLst>
    <p:sldId id="1336" r:id="rId10"/>
    <p:sldId id="1337" r:id="rId11"/>
    <p:sldId id="1322" r:id="rId12"/>
    <p:sldId id="1341" r:id="rId13"/>
    <p:sldId id="1338" r:id="rId14"/>
    <p:sldId id="1343" r:id="rId15"/>
    <p:sldId id="1344" r:id="rId16"/>
    <p:sldId id="1345" r:id="rId17"/>
    <p:sldId id="1346" r:id="rId18"/>
    <p:sldId id="1347" r:id="rId19"/>
    <p:sldId id="1339" r:id="rId20"/>
    <p:sldId id="1349" r:id="rId21"/>
    <p:sldId id="1350" r:id="rId22"/>
    <p:sldId id="1342" r:id="rId23"/>
    <p:sldId id="1348" r:id="rId24"/>
    <p:sldId id="1340" r:id="rId25"/>
    <p:sldId id="1351" r:id="rId26"/>
    <p:sldId id="1352" r:id="rId27"/>
    <p:sldId id="1353" r:id="rId28"/>
    <p:sldId id="1326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lor Template" id="{A073DAE3-B461-442F-A3D3-6642BD875E45}">
          <p14:sldIdLst>
            <p14:sldId id="1336"/>
            <p14:sldId id="1337"/>
            <p14:sldId id="1322"/>
            <p14:sldId id="1341"/>
            <p14:sldId id="1338"/>
            <p14:sldId id="1343"/>
            <p14:sldId id="1344"/>
            <p14:sldId id="1345"/>
            <p14:sldId id="1346"/>
            <p14:sldId id="1347"/>
            <p14:sldId id="1339"/>
            <p14:sldId id="1349"/>
            <p14:sldId id="1350"/>
            <p14:sldId id="1342"/>
            <p14:sldId id="1348"/>
            <p14:sldId id="1340"/>
            <p14:sldId id="1351"/>
            <p14:sldId id="1352"/>
            <p14:sldId id="1353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FFFFFF"/>
    <a:srgbClr val="B4009E"/>
    <a:srgbClr val="5C005C"/>
    <a:srgbClr val="004B1C"/>
    <a:srgbClr val="004B50"/>
    <a:srgbClr val="002050"/>
    <a:srgbClr val="D83B01"/>
    <a:srgbClr val="7373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6323" autoAdjust="0"/>
  </p:normalViewPr>
  <p:slideViewPr>
    <p:cSldViewPr>
      <p:cViewPr varScale="1">
        <p:scale>
          <a:sx n="88" d="100"/>
          <a:sy n="88" d="100"/>
        </p:scale>
        <p:origin x="58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6/1/2016 4:31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6/1/2016 4:31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6/1/2016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6/1/2016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1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6/1/2016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8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6/1/2016 4:31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9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6/1/2016 4:31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63"/>
            <a:ext cx="6400800" cy="3566160"/>
          </a:xfrm>
          <a:prstGeom prst="rect">
            <a:avLst/>
          </a:prstGeom>
          <a:solidFill>
            <a:srgbClr val="107C10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50475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1924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63"/>
            <a:ext cx="6400800" cy="3566160"/>
          </a:xfrm>
          <a:prstGeom prst="rect">
            <a:avLst/>
          </a:prstGeom>
          <a:solidFill>
            <a:srgbClr val="107C10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50475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 err="1"/>
              <a:t>Technology</a:t>
            </a:r>
            <a:r>
              <a:rPr lang="fr-FR" sz="2040" dirty="0"/>
              <a:t> </a:t>
            </a:r>
            <a:r>
              <a:rPr lang="fr-FR" sz="2040" baseline="0" dirty="0" err="1"/>
              <a:t>Oriented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24472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04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9946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03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660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2152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71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1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788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54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940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25663"/>
            <a:ext cx="6400800" cy="3566160"/>
          </a:xfrm>
          <a:prstGeom prst="rect">
            <a:avLst/>
          </a:prstGeom>
          <a:solidFill>
            <a:srgbClr val="107C10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50475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78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61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18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15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0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32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0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Soft</a:t>
            </a:r>
            <a:r>
              <a:rPr lang="fr-FR" sz="2040" baseline="0" dirty="0"/>
              <a:t> </a:t>
            </a:r>
            <a:r>
              <a:rPr lang="fr-FR" sz="2040" baseline="0" dirty="0" err="1"/>
              <a:t>Skills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784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251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0548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37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342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0204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8669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426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519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263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4536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756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SME &amp; </a:t>
            </a:r>
            <a:r>
              <a:rPr lang="fr-FR" sz="2040" dirty="0" err="1"/>
              <a:t>Entrepreneurship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10655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9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59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49484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3752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024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4352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0622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9326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1466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9986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67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Sales </a:t>
            </a:r>
            <a:r>
              <a:rPr lang="fr-FR" sz="2040" dirty="0" err="1"/>
              <a:t>Skills</a:t>
            </a:r>
            <a:r>
              <a:rPr lang="fr-FR" sz="2040" dirty="0"/>
              <a:t> </a:t>
            </a:r>
            <a:r>
              <a:rPr lang="fr-FR" sz="2040" baseline="0" dirty="0"/>
              <a:t>Course</a:t>
            </a:r>
            <a:endParaRPr lang="en-US" sz="204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48396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514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2625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810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704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190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7401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73388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65895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image" Target="../media/image7.jp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image" Target="../media/image13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17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image" Target="../media/image21.jpg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2719" y="231419"/>
            <a:ext cx="10726460" cy="7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836" y="1496503"/>
            <a:ext cx="11288632" cy="480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7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5" r:id="rId18"/>
    <p:sldLayoutId id="2147484286" r:id="rId19"/>
    <p:sldLayoutId id="2147484291" r:id="rId20"/>
    <p:sldLayoutId id="2147484295" r:id="rId2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7064" y="372395"/>
            <a:ext cx="11234403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064" y="1431439"/>
            <a:ext cx="11234403" cy="48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633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910" y="372394"/>
            <a:ext cx="11223558" cy="6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7910" y="1463970"/>
            <a:ext cx="11223558" cy="4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1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0447" y="372395"/>
            <a:ext cx="11191020" cy="80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0447" y="1861968"/>
            <a:ext cx="11191020" cy="39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057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56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4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Always-On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13558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Requires shared storage</a:t>
            </a:r>
          </a:p>
          <a:p>
            <a:pPr lvl="1"/>
            <a:r>
              <a:rPr lang="en-US" sz="2800" dirty="0"/>
              <a:t>SQL 2012+ allows for </a:t>
            </a:r>
            <a:r>
              <a:rPr lang="en-US" sz="2800" dirty="0" err="1"/>
              <a:t>TempDB</a:t>
            </a:r>
            <a:r>
              <a:rPr lang="en-US" sz="2800" dirty="0"/>
              <a:t> to be placed on local storage</a:t>
            </a:r>
          </a:p>
          <a:p>
            <a:r>
              <a:rPr lang="en-US" sz="2800" dirty="0"/>
              <a:t>Allows for Instance-Level protection (High Availability)</a:t>
            </a:r>
          </a:p>
          <a:p>
            <a:r>
              <a:rPr lang="en-US" sz="2800" dirty="0"/>
              <a:t>Can be done across sites (Multi-Subnet)</a:t>
            </a:r>
          </a:p>
          <a:p>
            <a:r>
              <a:rPr lang="en-US" sz="2800" dirty="0"/>
              <a:t>Can host Multiple FCIs, can be combined with Availability Groups</a:t>
            </a:r>
          </a:p>
          <a:p>
            <a:r>
              <a:rPr lang="en-US" sz="2800" dirty="0"/>
              <a:t>Databases are not protected, they are on shared storage and used by the FCI</a:t>
            </a:r>
          </a:p>
          <a:p>
            <a:r>
              <a:rPr lang="en-US" sz="2800" dirty="0"/>
              <a:t>Instance can only be hosted on one Node at a time; it’s not load balancing</a:t>
            </a:r>
          </a:p>
          <a:p>
            <a:pPr marL="3429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47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InDepth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Always-On Availability Groups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High Availability/Disaster Recovery of a group of databases defined as an “Availability Group”</a:t>
            </a:r>
          </a:p>
          <a:p>
            <a:r>
              <a:rPr lang="en-US" dirty="0"/>
              <a:t>Allows for scale out for databases in the AG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7" y="2963862"/>
            <a:ext cx="6553200" cy="37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 than Fail-over Clustering?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Does not require Shared Storage</a:t>
            </a:r>
          </a:p>
          <a:p>
            <a:r>
              <a:rPr lang="en-US" sz="2800" dirty="0"/>
              <a:t>Databases are duplicated, therefore storage footprint increases; but also provides another copy of the DB</a:t>
            </a:r>
          </a:p>
          <a:p>
            <a:r>
              <a:rPr lang="en-US" sz="2800" dirty="0"/>
              <a:t>Each server has separate system databases, and different security</a:t>
            </a:r>
          </a:p>
          <a:p>
            <a:r>
              <a:rPr lang="en-US" sz="2800" dirty="0"/>
              <a:t>Each server can be accessed separately</a:t>
            </a:r>
          </a:p>
          <a:p>
            <a:r>
              <a:rPr lang="en-US" sz="2800" dirty="0"/>
              <a:t>Replicas can be made “Read-Only” to offload read requests (close to Load-Balancing)</a:t>
            </a:r>
          </a:p>
          <a:p>
            <a:r>
              <a:rPr lang="en-US" sz="2800" dirty="0"/>
              <a:t>Automatic Page Repair</a:t>
            </a:r>
          </a:p>
        </p:txBody>
      </p:sp>
    </p:spTree>
    <p:extLst>
      <p:ext uri="{BB962C8B-B14F-4D97-AF65-F5344CB8AC3E}">
        <p14:creationId xmlns:p14="http://schemas.microsoft.com/office/powerpoint/2010/main" val="41520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SQL Enterprise Edition – this may change with 2016</a:t>
            </a:r>
          </a:p>
          <a:p>
            <a:r>
              <a:rPr lang="en-US" sz="2800" dirty="0"/>
              <a:t>TCP Port 5022 Must be opened</a:t>
            </a:r>
          </a:p>
          <a:p>
            <a:r>
              <a:rPr lang="en-US" sz="2800" dirty="0"/>
              <a:t>Servers must be in a domain</a:t>
            </a:r>
          </a:p>
          <a:p>
            <a:r>
              <a:rPr lang="en-US" sz="2800" dirty="0"/>
              <a:t>Servers must be part of a WSFC</a:t>
            </a:r>
          </a:p>
          <a:p>
            <a:r>
              <a:rPr lang="en-US" sz="2800" dirty="0"/>
              <a:t>SQL 2012+ and Availability Groups must be enabled in SQL </a:t>
            </a:r>
            <a:r>
              <a:rPr lang="en-US" sz="2800" dirty="0" err="1"/>
              <a:t>Config</a:t>
            </a:r>
            <a:r>
              <a:rPr lang="en-US" sz="2800" dirty="0"/>
              <a:t> Manager</a:t>
            </a:r>
          </a:p>
          <a:p>
            <a:r>
              <a:rPr lang="en-US" sz="2800" dirty="0"/>
              <a:t>Any database participating must be in the Full-Recovery Model</a:t>
            </a:r>
          </a:p>
          <a:p>
            <a:r>
              <a:rPr lang="en-US" sz="2800" dirty="0"/>
              <a:t>Must pass cluster validation by running ALL Tests **</a:t>
            </a:r>
          </a:p>
        </p:txBody>
      </p:sp>
    </p:spTree>
    <p:extLst>
      <p:ext uri="{BB962C8B-B14F-4D97-AF65-F5344CB8AC3E}">
        <p14:creationId xmlns:p14="http://schemas.microsoft.com/office/powerpoint/2010/main" val="32570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Groups</a:t>
            </a:r>
          </a:p>
        </p:txBody>
      </p:sp>
    </p:spTree>
    <p:extLst>
      <p:ext uri="{BB962C8B-B14F-4D97-AF65-F5344CB8AC3E}">
        <p14:creationId xmlns:p14="http://schemas.microsoft.com/office/powerpoint/2010/main" val="20196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</a:t>
            </a:r>
            <a:br>
              <a:rPr lang="en-US" dirty="0"/>
            </a:br>
            <a:r>
              <a:rPr lang="en-US" dirty="0"/>
              <a:t>SQL 2012/2014/2016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2012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First Introduction for Availability Groups</a:t>
            </a:r>
          </a:p>
          <a:p>
            <a:r>
              <a:rPr lang="en-US" sz="2800" dirty="0"/>
              <a:t>Could have One Primary and Four </a:t>
            </a:r>
            <a:r>
              <a:rPr lang="en-US" sz="2800" dirty="0" err="1"/>
              <a:t>Secondaries</a:t>
            </a:r>
            <a:r>
              <a:rPr lang="en-US" sz="2800" dirty="0"/>
              <a:t> (Replicas)</a:t>
            </a:r>
          </a:p>
          <a:p>
            <a:pPr lvl="1"/>
            <a:r>
              <a:rPr lang="en-US" sz="2800" dirty="0"/>
              <a:t>Total of five servers in the Topology</a:t>
            </a:r>
          </a:p>
          <a:p>
            <a:pPr lvl="1"/>
            <a:r>
              <a:rPr lang="en-US" sz="2800" dirty="0" err="1"/>
              <a:t>Upto</a:t>
            </a:r>
            <a:r>
              <a:rPr lang="en-US" sz="2800" dirty="0"/>
              <a:t> Two of which are Synchronous commit</a:t>
            </a:r>
          </a:p>
          <a:p>
            <a:r>
              <a:rPr lang="en-US" sz="2800" dirty="0" err="1"/>
              <a:t>ReadOnly</a:t>
            </a:r>
            <a:r>
              <a:rPr lang="en-US" sz="2800" dirty="0"/>
              <a:t> and </a:t>
            </a:r>
            <a:r>
              <a:rPr lang="en-US" sz="2800" dirty="0" err="1"/>
              <a:t>ReadOnly</a:t>
            </a:r>
            <a:r>
              <a:rPr lang="en-US" sz="2800" dirty="0"/>
              <a:t>-Intent workloads on </a:t>
            </a:r>
            <a:r>
              <a:rPr lang="en-US" sz="2800" dirty="0" err="1"/>
              <a:t>Secondaries</a:t>
            </a:r>
            <a:r>
              <a:rPr lang="en-US" sz="2800" dirty="0"/>
              <a:t> Possible</a:t>
            </a:r>
          </a:p>
          <a:p>
            <a:r>
              <a:rPr lang="en-US" sz="2800" dirty="0"/>
              <a:t>Backup/DBCC checks possible on </a:t>
            </a:r>
            <a:r>
              <a:rPr lang="en-US" sz="2800" dirty="0" err="1"/>
              <a:t>Secondaries</a:t>
            </a:r>
            <a:endParaRPr lang="en-US" sz="2800" dirty="0"/>
          </a:p>
          <a:p>
            <a:r>
              <a:rPr lang="en-US" sz="2800" dirty="0"/>
              <a:t>Automatic Failover Supported to One of the </a:t>
            </a:r>
            <a:r>
              <a:rPr lang="en-US" sz="2800" dirty="0" err="1"/>
              <a:t>Secondaries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21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2014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Up to Eight </a:t>
            </a:r>
            <a:r>
              <a:rPr lang="en-US" sz="2400" dirty="0" err="1"/>
              <a:t>Secondaries</a:t>
            </a:r>
            <a:r>
              <a:rPr lang="en-US" sz="2400" dirty="0"/>
              <a:t> for One Availability Group</a:t>
            </a:r>
          </a:p>
          <a:p>
            <a:pPr lvl="1"/>
            <a:r>
              <a:rPr lang="en-US" sz="2400" dirty="0"/>
              <a:t>Total of Nine Servers in the Topology</a:t>
            </a:r>
          </a:p>
          <a:p>
            <a:r>
              <a:rPr lang="en-US" sz="2400" dirty="0" err="1"/>
              <a:t>ReadOnly</a:t>
            </a:r>
            <a:r>
              <a:rPr lang="en-US" sz="2400" dirty="0"/>
              <a:t> workloads can continue to operate even with Primary Replica is down</a:t>
            </a:r>
          </a:p>
          <a:p>
            <a:r>
              <a:rPr lang="en-US" sz="2400" dirty="0"/>
              <a:t>Native Integration with Azure</a:t>
            </a:r>
          </a:p>
          <a:p>
            <a:pPr lvl="1"/>
            <a:r>
              <a:rPr lang="en-US" sz="2400" dirty="0"/>
              <a:t>Allows for deployment of Azure VM to be part of the Availability Group</a:t>
            </a:r>
          </a:p>
          <a:p>
            <a:pPr lvl="1"/>
            <a:r>
              <a:rPr lang="en-US" sz="2400" dirty="0"/>
              <a:t>Previously this was a lengthy manual process</a:t>
            </a:r>
          </a:p>
          <a:p>
            <a:r>
              <a:rPr lang="en-US" sz="2400" dirty="0"/>
              <a:t>Additional Azure enhancements include: Backup to Azure and having Data Files in Azure Storage</a:t>
            </a:r>
          </a:p>
          <a:p>
            <a:r>
              <a:rPr lang="en-US" sz="2400" dirty="0"/>
              <a:t>Enhanced diagnostics with newer DMO internal to SQL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205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2016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Synchronous Replicas now available</a:t>
            </a:r>
          </a:p>
          <a:p>
            <a:r>
              <a:rPr lang="en-US" dirty="0"/>
              <a:t>Automatic Failover can be specified for more than one synchronous replica</a:t>
            </a:r>
          </a:p>
          <a:p>
            <a:r>
              <a:rPr lang="en-US" dirty="0"/>
              <a:t>Failover now possible when a database goes offline, or is suspect, or Corrupt</a:t>
            </a:r>
          </a:p>
          <a:p>
            <a:pPr lvl="1"/>
            <a:r>
              <a:rPr lang="en-US" dirty="0"/>
              <a:t>Specific databases can now allow for failover for the AG</a:t>
            </a:r>
          </a:p>
          <a:p>
            <a:pPr lvl="1"/>
            <a:r>
              <a:rPr lang="en-US" dirty="0"/>
              <a:t>Previously, failover was determined by the health of the Instance</a:t>
            </a:r>
          </a:p>
          <a:p>
            <a:r>
              <a:rPr lang="en-US" dirty="0"/>
              <a:t>MSDTC supported by Availability Groups</a:t>
            </a:r>
          </a:p>
          <a:p>
            <a:r>
              <a:rPr lang="en-US" dirty="0"/>
              <a:t>Load-balancing Readable Secondary using a round-robin mechanism</a:t>
            </a:r>
          </a:p>
          <a:p>
            <a:r>
              <a:rPr lang="en-US" dirty="0"/>
              <a:t>Improved log transport performance to allow better over all performance</a:t>
            </a:r>
          </a:p>
          <a:p>
            <a:r>
              <a:rPr lang="en-US" dirty="0"/>
              <a:t>Basic Availability Group for Standard Edition**</a:t>
            </a:r>
          </a:p>
        </p:txBody>
      </p:sp>
    </p:spTree>
    <p:extLst>
      <p:ext uri="{BB962C8B-B14F-4D97-AF65-F5344CB8AC3E}">
        <p14:creationId xmlns:p14="http://schemas.microsoft.com/office/powerpoint/2010/main" val="27498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is Always-On</a:t>
            </a:r>
          </a:p>
          <a:p>
            <a:r>
              <a:rPr lang="en-US" sz="3200" dirty="0" err="1"/>
              <a:t>InDepth</a:t>
            </a:r>
            <a:r>
              <a:rPr lang="en-US" sz="3200" dirty="0"/>
              <a:t> - Always-On Failover Clustering</a:t>
            </a:r>
          </a:p>
          <a:p>
            <a:r>
              <a:rPr lang="en-US" sz="3200" dirty="0" err="1"/>
              <a:t>InDepth</a:t>
            </a:r>
            <a:r>
              <a:rPr lang="en-US" sz="3200" dirty="0"/>
              <a:t> - Always-On Availability Groups</a:t>
            </a:r>
          </a:p>
          <a:p>
            <a:r>
              <a:rPr lang="en-US" sz="3200" dirty="0"/>
              <a:t>Demo of Availability Groups</a:t>
            </a:r>
          </a:p>
          <a:p>
            <a:r>
              <a:rPr lang="en-US" sz="3200" dirty="0"/>
              <a:t>Comparison between SQL 2012/2014/2016</a:t>
            </a:r>
          </a:p>
        </p:txBody>
      </p:sp>
    </p:spTree>
    <p:extLst>
      <p:ext uri="{BB962C8B-B14F-4D97-AF65-F5344CB8AC3E}">
        <p14:creationId xmlns:p14="http://schemas.microsoft.com/office/powerpoint/2010/main" val="177851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What is Always-On?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Always-On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Simply put, it is a marketing term that encompasses two similar Technologies: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Failover Clustering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Availability Groups</a:t>
            </a:r>
          </a:p>
        </p:txBody>
      </p:sp>
    </p:spTree>
    <p:extLst>
      <p:ext uri="{BB962C8B-B14F-4D97-AF65-F5344CB8AC3E}">
        <p14:creationId xmlns:p14="http://schemas.microsoft.com/office/powerpoint/2010/main" val="29830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InDepth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Always-On Failover Clustering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Clustering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WSFC – Windows Server Failover Clustering</a:t>
            </a:r>
          </a:p>
          <a:p>
            <a:r>
              <a:rPr lang="en-US" sz="2800" dirty="0"/>
              <a:t>Node – Physical/Virtual Server that is part of a Cluster</a:t>
            </a:r>
          </a:p>
          <a:p>
            <a:pPr lvl="1"/>
            <a:r>
              <a:rPr lang="en-US" sz="2800" dirty="0"/>
              <a:t>Basically a piece of “hardware” that powers the services</a:t>
            </a:r>
          </a:p>
          <a:p>
            <a:r>
              <a:rPr lang="en-US" sz="2800" dirty="0"/>
              <a:t>FCI – Failover Cluster Instance (SQL Installed as a Service in the Cluster)</a:t>
            </a:r>
          </a:p>
          <a:p>
            <a:r>
              <a:rPr lang="en-US" sz="2800" dirty="0"/>
              <a:t>High Availability option for Services</a:t>
            </a:r>
          </a:p>
          <a:p>
            <a:r>
              <a:rPr lang="en-US" sz="2800" dirty="0"/>
              <a:t>Services are hosted in a WSFC and a particular Node from the cluster provides the hardware resources for those services</a:t>
            </a:r>
          </a:p>
        </p:txBody>
      </p:sp>
    </p:spTree>
    <p:extLst>
      <p:ext uri="{BB962C8B-B14F-4D97-AF65-F5344CB8AC3E}">
        <p14:creationId xmlns:p14="http://schemas.microsoft.com/office/powerpoint/2010/main" val="24395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uses for Clustering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Virtualization with Hyper-V</a:t>
            </a:r>
          </a:p>
          <a:p>
            <a:r>
              <a:rPr lang="en-US" sz="3200" dirty="0"/>
              <a:t>Making storage highly available</a:t>
            </a:r>
          </a:p>
          <a:p>
            <a:r>
              <a:rPr lang="en-US" sz="3200" dirty="0"/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19458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37" y="1058863"/>
            <a:ext cx="8534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9" y="1212849"/>
            <a:ext cx="11476051" cy="47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6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VID White and Green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5C2D91"/>
      </a:accent2>
      <a:accent3>
        <a:srgbClr val="0078D7"/>
      </a:accent3>
      <a:accent4>
        <a:srgbClr val="B4009E"/>
      </a:accent4>
      <a:accent5>
        <a:srgbClr val="002050"/>
      </a:accent5>
      <a:accent6>
        <a:srgbClr val="D83B01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GREEN_1.potx" id="{08E6A5D5-60B4-479C-BDBC-E6DE2AD1B79A}" vid="{7ECE1352-66D6-4DA4-B9DA-DF4A08559E4B}"/>
    </a:ext>
  </a:extLst>
</a:theme>
</file>

<file path=ppt/theme/theme2.xml><?xml version="1.0" encoding="utf-8"?>
<a:theme xmlns:a="http://schemas.openxmlformats.org/drawingml/2006/main" name="COLOR TEMPLATE">
  <a:themeElements>
    <a:clrScheme name="MSVID Green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004B1C"/>
      </a:accent1>
      <a:accent2>
        <a:srgbClr val="5C2D91"/>
      </a:accent2>
      <a:accent3>
        <a:srgbClr val="0078D7"/>
      </a:accent3>
      <a:accent4>
        <a:srgbClr val="B4009E"/>
      </a:accent4>
      <a:accent5>
        <a:srgbClr val="D83B01"/>
      </a:accent5>
      <a:accent6>
        <a:srgbClr val="32145A"/>
      </a:accent6>
      <a:hlink>
        <a:srgbClr val="D5F7F6"/>
      </a:hlink>
      <a:folHlink>
        <a:srgbClr val="D5F7F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GREEN_1.potx" id="{08E6A5D5-60B4-479C-BDBC-E6DE2AD1B79A}" vid="{0C1A8851-39AC-4A02-A57C-BE4B4D68BBFD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745E0E-43C2-44D8-856F-56EECFBC29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Brand_template_16-9_Business_GREEN_1</Template>
  <TotalTime>335</TotalTime>
  <Words>735</Words>
  <Application>Microsoft Office PowerPoint</Application>
  <PresentationFormat>Custom</PresentationFormat>
  <Paragraphs>99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SQL Server Always-On</vt:lpstr>
      <vt:lpstr>Agenda</vt:lpstr>
      <vt:lpstr>What is Always-On?</vt:lpstr>
      <vt:lpstr>Always-On</vt:lpstr>
      <vt:lpstr>InDepth –  Always-On Failover Clustering</vt:lpstr>
      <vt:lpstr>Failover Clustering</vt:lpstr>
      <vt:lpstr>Popular uses for Clustering</vt:lpstr>
      <vt:lpstr>Overview </vt:lpstr>
      <vt:lpstr>More Complex</vt:lpstr>
      <vt:lpstr>Additional Information</vt:lpstr>
      <vt:lpstr>InDepth –  Always-On Availability Groups</vt:lpstr>
      <vt:lpstr>What does it do?</vt:lpstr>
      <vt:lpstr>How is it different than Fail-over Clustering?</vt:lpstr>
      <vt:lpstr>Pre-Requisites</vt:lpstr>
      <vt:lpstr>Demo</vt:lpstr>
      <vt:lpstr>Comparison between  SQL 2012/2014/2016</vt:lpstr>
      <vt:lpstr>SQL 2012</vt:lpstr>
      <vt:lpstr>SQL 2014</vt:lpstr>
      <vt:lpstr>SQL 2016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Ayman El-Ghazali</dc:creator>
  <cp:keywords>MSVID, Brand Guidelines, Branding, Visual Identity, grid</cp:keywords>
  <dc:description>Template: Maryfj_x000d_
Formatting:_x000d_
Audience Type:</dc:description>
  <cp:lastModifiedBy>Ayman El-Ghazali</cp:lastModifiedBy>
  <cp:revision>29</cp:revision>
  <dcterms:created xsi:type="dcterms:W3CDTF">2015-11-06T12:47:00Z</dcterms:created>
  <dcterms:modified xsi:type="dcterms:W3CDTF">2016-06-01T20:34:27Z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0x01010011313E7965E63E49B8C388BB2887B98E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